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62" r:id="rId3"/>
    <p:sldId id="264" r:id="rId4"/>
    <p:sldId id="257" r:id="rId5"/>
    <p:sldId id="271" r:id="rId6"/>
    <p:sldId id="258" r:id="rId7"/>
    <p:sldId id="263" r:id="rId8"/>
    <p:sldId id="272" r:id="rId9"/>
    <p:sldId id="259" r:id="rId10"/>
    <p:sldId id="273" r:id="rId11"/>
    <p:sldId id="260" r:id="rId12"/>
    <p:sldId id="265" r:id="rId13"/>
    <p:sldId id="274" r:id="rId14"/>
    <p:sldId id="266" r:id="rId15"/>
    <p:sldId id="267" r:id="rId16"/>
    <p:sldId id="268" r:id="rId17"/>
    <p:sldId id="269" r:id="rId18"/>
    <p:sldId id="261" r:id="rId19"/>
    <p:sldId id="275" r:id="rId20"/>
    <p:sldId id="276" r:id="rId21"/>
    <p:sldId id="277" r:id="rId22"/>
    <p:sldId id="270" r:id="rId23"/>
    <p:sldId id="278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6829"/>
    <p:restoredTop sz="94640"/>
  </p:normalViewPr>
  <p:slideViewPr>
    <p:cSldViewPr>
      <p:cViewPr varScale="1">
        <p:scale>
          <a:sx n="70" d="100"/>
          <a:sy n="70" d="100"/>
        </p:scale>
        <p:origin x="133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40A7E-D12B-414C-B100-F0E765B2C5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892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F2AF7-0CD0-BA4C-85C3-B3D89C179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494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298F1-446C-C541-9937-AA83CD860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59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0DE09-EE80-1A4B-AC4D-5BC6B7D84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973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68215-1054-354B-A542-4EBB25F46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88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29836-2221-164F-97F9-7F6EB298D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809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00002-D613-BC47-B92E-4A37AA0F6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334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E88E3-2F30-3E49-B753-191CEA5E0D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23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B94B2-2D72-E14B-A022-22E6C7043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986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39D3C-6A1D-D54A-A0EC-51AC708C7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00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0369F-A7EB-3045-9542-0B57A5CFD6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035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erson walking on a train track&#10;&#10;Description automatically generated with low confidence">
            <a:extLst>
              <a:ext uri="{FF2B5EF4-FFF2-40B4-BE49-F238E27FC236}">
                <a16:creationId xmlns:a16="http://schemas.microsoft.com/office/drawing/2014/main" id="{42304044-DDFF-409D-083E-C91201175B0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003406" y="5391053"/>
            <a:ext cx="913604" cy="1294272"/>
          </a:xfrm>
          <a:prstGeom prst="rect">
            <a:avLst/>
          </a:prstGeom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FCA4140B-B540-DD16-FB47-A0C2814532B5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51520" y="5733256"/>
            <a:ext cx="952069" cy="952069"/>
          </a:xfrm>
          <a:prstGeom prst="rect">
            <a:avLst/>
          </a:prstGeom>
        </p:spPr>
      </p:pic>
      <p:sp>
        <p:nvSpPr>
          <p:cNvPr id="4" name="TextBox 5">
            <a:extLst>
              <a:ext uri="{FF2B5EF4-FFF2-40B4-BE49-F238E27FC236}">
                <a16:creationId xmlns:a16="http://schemas.microsoft.com/office/drawing/2014/main" id="{C1457E79-1E39-A588-E6ED-DDDDC76C003F}"/>
              </a:ext>
            </a:extLst>
          </p:cNvPr>
          <p:cNvSpPr txBox="1"/>
          <p:nvPr userDrawn="1"/>
        </p:nvSpPr>
        <p:spPr>
          <a:xfrm>
            <a:off x="1723177" y="6364473"/>
            <a:ext cx="5760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algn="ctr"/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© Chris Cooper and CM Hall 2023, Goodfellow Publishers Ltd.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pPr eaLnBrk="1" hangingPunct="1"/>
            <a:r>
              <a:rPr lang="en-US" sz="4400" i="1" dirty="0">
                <a:latin typeface="Arial" charset="0"/>
                <a:ea typeface="ＭＳ Ｐゴシック" charset="0"/>
              </a:rPr>
              <a:t>Contemporary Tourism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en-US" sz="3200">
                <a:latin typeface="Arial" charset="0"/>
                <a:ea typeface="ＭＳ Ｐゴシック" charset="0"/>
              </a:rPr>
              <a:t>Contemporary Tourists, Tourist Behaviour and Flows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6FE21-214B-EEBE-C0CE-3D835DEA0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as factor in tourism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369ED-5708-28BA-E84B-CC13B67F1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06680" cy="4760168"/>
          </a:xfrm>
        </p:spPr>
        <p:txBody>
          <a:bodyPr/>
          <a:lstStyle/>
          <a:p>
            <a:r>
              <a:rPr lang="en-US" dirty="0"/>
              <a:t>Travel and locational decisions (e.g., business location) are generally taken in order to </a:t>
            </a:r>
            <a:r>
              <a:rPr lang="en-US" dirty="0" err="1"/>
              <a:t>minimise</a:t>
            </a:r>
            <a:r>
              <a:rPr lang="en-US" dirty="0"/>
              <a:t> the frictional effects of distance, with some destinations being more accessible than others</a:t>
            </a:r>
          </a:p>
          <a:p>
            <a:r>
              <a:rPr lang="en-US" dirty="0"/>
              <a:t>‘Laws’ of tourism are focused on this issue of distance</a:t>
            </a:r>
          </a:p>
          <a:p>
            <a:r>
              <a:rPr lang="en-US" dirty="0"/>
              <a:t>Time, economic and perceptual distance are also extremely important influences</a:t>
            </a:r>
          </a:p>
        </p:txBody>
      </p:sp>
    </p:spTree>
    <p:extLst>
      <p:ext uri="{BB962C8B-B14F-4D97-AF65-F5344CB8AC3E}">
        <p14:creationId xmlns:p14="http://schemas.microsoft.com/office/powerpoint/2010/main" val="1633340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Describing Tourism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844824"/>
            <a:ext cx="8424936" cy="475252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>
                <a:latin typeface="Arial" charset="0"/>
                <a:ea typeface="ＭＳ Ｐゴシック" charset="0"/>
              </a:rPr>
              <a:t>There are many different ways of trying to </a:t>
            </a:r>
            <a:r>
              <a:rPr lang="en-US" dirty="0" err="1">
                <a:latin typeface="Arial" charset="0"/>
                <a:ea typeface="ＭＳ Ｐゴシック" charset="0"/>
              </a:rPr>
              <a:t>categorise</a:t>
            </a:r>
            <a:r>
              <a:rPr lang="en-US" dirty="0">
                <a:latin typeface="Arial" charset="0"/>
                <a:ea typeface="ＭＳ Ｐゴシック" charset="0"/>
              </a:rPr>
              <a:t> tourism: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</a:rPr>
              <a:t>Mass and alternative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</a:rPr>
              <a:t>Special interest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</a:rPr>
              <a:t>Gray’s wanderlust and </a:t>
            </a:r>
            <a:r>
              <a:rPr lang="en-US" dirty="0" err="1">
                <a:latin typeface="Arial" charset="0"/>
                <a:ea typeface="ＭＳ Ｐゴシック" charset="0"/>
              </a:rPr>
              <a:t>sunlust</a:t>
            </a:r>
            <a:endParaRPr lang="en-US" dirty="0">
              <a:latin typeface="Arial" charset="0"/>
              <a:ea typeface="ＭＳ Ｐゴシック" charset="0"/>
            </a:endParaRP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</a:rPr>
              <a:t>Cohen’s classification</a:t>
            </a:r>
          </a:p>
          <a:p>
            <a:pPr eaLnBrk="1" hangingPunct="1"/>
            <a:r>
              <a:rPr lang="en-US" dirty="0" err="1">
                <a:latin typeface="Arial" charset="0"/>
                <a:ea typeface="ＭＳ Ｐゴシック" charset="0"/>
              </a:rPr>
              <a:t>Plog’s</a:t>
            </a:r>
            <a:r>
              <a:rPr lang="en-US" dirty="0">
                <a:latin typeface="Arial" charset="0"/>
                <a:ea typeface="ＭＳ Ｐゴシック" charset="0"/>
              </a:rPr>
              <a:t> classification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</a:rPr>
              <a:t>Classifications by motivations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Mass &amp; Alternative Tourism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mass tourism refers to the production of industrially organised tourism that supports the movement of large numbers of people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BDA237-32A7-BBC3-248E-51D6D0656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Perceived attributes of mass and alternative tourism</a:t>
            </a:r>
          </a:p>
        </p:txBody>
      </p: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DEEAD83C-E62C-BEBF-5A1B-8492CC3145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219" y="1675227"/>
            <a:ext cx="4815561" cy="439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467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856662" cy="1143000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Characteristics of Mass Tourism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179388" y="1412875"/>
            <a:ext cx="8640762" cy="5184775"/>
          </a:xfrm>
        </p:spPr>
        <p:txBody>
          <a:bodyPr/>
          <a:lstStyle/>
          <a:p>
            <a:r>
              <a:rPr lang="en-US" sz="2600">
                <a:latin typeface="Arial" charset="0"/>
                <a:ea typeface="ＭＳ Ｐゴシック" charset="0"/>
              </a:rPr>
              <a:t>Highly seasonal tourism demand</a:t>
            </a:r>
          </a:p>
          <a:p>
            <a:r>
              <a:rPr lang="en-US" sz="2600">
                <a:latin typeface="Arial" charset="0"/>
                <a:ea typeface="ＭＳ Ｐゴシック" charset="0"/>
              </a:rPr>
              <a:t>Middle and low class tourists from urban-industry areas</a:t>
            </a:r>
          </a:p>
          <a:p>
            <a:r>
              <a:rPr lang="en-US" sz="2600">
                <a:latin typeface="Arial" charset="0"/>
                <a:ea typeface="ＭＳ Ｐゴシック" charset="0"/>
              </a:rPr>
              <a:t>Large numbers of tourists in ratio to locals</a:t>
            </a:r>
          </a:p>
          <a:p>
            <a:r>
              <a:rPr lang="en-US" sz="2600">
                <a:latin typeface="Arial" charset="0"/>
                <a:ea typeface="ＭＳ Ｐゴシック" charset="0"/>
              </a:rPr>
              <a:t>Spatial focus on a few areas within the destination, associated with spatial concentration of facilities</a:t>
            </a:r>
          </a:p>
          <a:p>
            <a:r>
              <a:rPr lang="en-US" sz="2600">
                <a:latin typeface="Arial" charset="0"/>
                <a:ea typeface="ＭＳ Ｐゴシック" charset="0"/>
              </a:rPr>
              <a:t>Exploitation of local values, behaviours and languages</a:t>
            </a:r>
          </a:p>
          <a:p>
            <a:r>
              <a:rPr lang="en-US" sz="2600">
                <a:latin typeface="Arial" charset="0"/>
                <a:ea typeface="ＭＳ Ｐゴシック" charset="0"/>
              </a:rPr>
              <a:t>Organisation by international tourism operators</a:t>
            </a:r>
          </a:p>
          <a:p>
            <a:r>
              <a:rPr lang="en-US" sz="2600">
                <a:latin typeface="Arial" charset="0"/>
                <a:ea typeface="ＭＳ Ｐゴシック" charset="0"/>
              </a:rPr>
              <a:t>Exploitation of natural resources</a:t>
            </a:r>
          </a:p>
          <a:p>
            <a:r>
              <a:rPr lang="en-US" sz="2600">
                <a:latin typeface="Arial" charset="0"/>
                <a:ea typeface="ＭＳ Ｐゴシック" charset="0"/>
              </a:rPr>
              <a:t>Undifferentiated products</a:t>
            </a:r>
          </a:p>
          <a:p>
            <a:r>
              <a:rPr lang="en-US" sz="2600">
                <a:latin typeface="Arial" charset="0"/>
                <a:ea typeface="ＭＳ Ｐゴシック" charset="0"/>
              </a:rPr>
              <a:t>Origin-packaged holidays</a:t>
            </a:r>
          </a:p>
          <a:p>
            <a:r>
              <a:rPr lang="en-US" sz="2600">
                <a:latin typeface="Arial" charset="0"/>
                <a:ea typeface="ＭＳ Ｐゴシック" charset="0"/>
              </a:rPr>
              <a:t>Reliance upon developed generating markets</a:t>
            </a:r>
          </a:p>
          <a:p>
            <a:endParaRPr lang="en-US" sz="240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Alternative tourism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Many alternative tourisms</a:t>
            </a:r>
          </a:p>
          <a:p>
            <a:r>
              <a:rPr lang="en-US">
                <a:latin typeface="Arial" charset="0"/>
                <a:ea typeface="ＭＳ Ｐゴシック" charset="0"/>
              </a:rPr>
              <a:t>Are mass and alternative tourism polar opposites?</a:t>
            </a:r>
          </a:p>
          <a:p>
            <a:r>
              <a:rPr lang="en-US">
                <a:latin typeface="Arial" charset="0"/>
                <a:ea typeface="ＭＳ Ｐゴシック" charset="0"/>
              </a:rPr>
              <a:t>On a relative per visitor basis tourism in mass tourism destinations may be extremely efficient and have smaller environmental impacts than an ecotourism destination.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Special Interest Tourism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395288" y="1916113"/>
            <a:ext cx="8424862" cy="4608512"/>
          </a:xfrm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</a:rPr>
              <a:t>Concept often closely associated with alternative tourism</a:t>
            </a:r>
          </a:p>
          <a:p>
            <a:r>
              <a:rPr lang="en-US" dirty="0">
                <a:latin typeface="Arial" charset="0"/>
                <a:ea typeface="ＭＳ Ｐゴシック" charset="0"/>
              </a:rPr>
              <a:t>SIT occurs when travel motivation and decision making is primarily determined by a particular special interest, that is often associated with ‘serious leisure’ 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just attending at particular attraction or engaging is a specific activity does not make it a special interest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Micro-scale approaches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68313" y="1981200"/>
            <a:ext cx="8351837" cy="4114800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typologies of tourists that focus on psychological types or personality traits: 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“wanderlust” / “</a:t>
            </a:r>
            <a:r>
              <a:rPr lang="en-US" altLang="ja-JP">
                <a:latin typeface="Arial" charset="0"/>
                <a:ea typeface="ＭＳ Ｐゴシック" charset="0"/>
              </a:rPr>
              <a:t>sunlust</a:t>
            </a:r>
            <a:r>
              <a:rPr lang="en-US">
                <a:latin typeface="Arial" charset="0"/>
                <a:ea typeface="ＭＳ Ｐゴシック" charset="0"/>
              </a:rPr>
              <a:t>”</a:t>
            </a:r>
            <a:endParaRPr lang="en-US" altLang="ja-JP">
              <a:latin typeface="Arial" charset="0"/>
              <a:ea typeface="ＭＳ Ｐゴシック" charset="0"/>
            </a:endParaRP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“</a:t>
            </a:r>
            <a:r>
              <a:rPr lang="en-US" altLang="ja-JP">
                <a:latin typeface="Arial" charset="0"/>
                <a:ea typeface="ＭＳ Ｐゴシック" charset="0"/>
              </a:rPr>
              <a:t>psychocentric</a:t>
            </a:r>
            <a:r>
              <a:rPr lang="en-US">
                <a:latin typeface="Arial" charset="0"/>
                <a:ea typeface="ＭＳ Ｐゴシック" charset="0"/>
              </a:rPr>
              <a:t>”</a:t>
            </a:r>
            <a:r>
              <a:rPr lang="en-US" altLang="ja-JP">
                <a:latin typeface="Arial" charset="0"/>
                <a:ea typeface="ＭＳ Ｐゴシック" charset="0"/>
              </a:rPr>
              <a:t>, </a:t>
            </a:r>
            <a:r>
              <a:rPr lang="en-US">
                <a:latin typeface="Arial" charset="0"/>
                <a:ea typeface="ＭＳ Ｐゴシック" charset="0"/>
              </a:rPr>
              <a:t>“</a:t>
            </a:r>
            <a:r>
              <a:rPr lang="en-US" altLang="ja-JP">
                <a:latin typeface="Arial" charset="0"/>
                <a:ea typeface="ＭＳ Ｐゴシック" charset="0"/>
              </a:rPr>
              <a:t>midcentric</a:t>
            </a:r>
            <a:r>
              <a:rPr lang="en-US">
                <a:latin typeface="Arial" charset="0"/>
                <a:ea typeface="ＭＳ Ｐゴシック" charset="0"/>
              </a:rPr>
              <a:t>”</a:t>
            </a:r>
            <a:r>
              <a:rPr lang="en-US" altLang="ja-JP">
                <a:latin typeface="Arial" charset="0"/>
                <a:ea typeface="ＭＳ Ｐゴシック" charset="0"/>
              </a:rPr>
              <a:t> and </a:t>
            </a:r>
            <a:r>
              <a:rPr lang="en-US">
                <a:latin typeface="Arial" charset="0"/>
                <a:ea typeface="ＭＳ Ｐゴシック" charset="0"/>
              </a:rPr>
              <a:t>“</a:t>
            </a:r>
            <a:r>
              <a:rPr lang="en-US" altLang="ja-JP">
                <a:latin typeface="Arial" charset="0"/>
                <a:ea typeface="ＭＳ Ｐゴシック" charset="0"/>
              </a:rPr>
              <a:t>allocentric</a:t>
            </a:r>
            <a:r>
              <a:rPr lang="en-US">
                <a:latin typeface="Arial" charset="0"/>
                <a:ea typeface="ＭＳ Ｐゴシック" charset="0"/>
              </a:rPr>
              <a:t>”</a:t>
            </a:r>
            <a:r>
              <a:rPr lang="en-US" altLang="ja-JP">
                <a:latin typeface="Arial" charset="0"/>
                <a:ea typeface="ＭＳ Ｐゴシック" charset="0"/>
              </a:rPr>
              <a:t> </a:t>
            </a:r>
          </a:p>
          <a:p>
            <a:r>
              <a:rPr lang="en-US">
                <a:latin typeface="Arial" charset="0"/>
                <a:ea typeface="ＭＳ Ｐゴシック" charset="0"/>
              </a:rPr>
              <a:t>Motivational studies: “push” and “pull” 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in some cases the destination may be incidental to the trip!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Meso-Scale Approaches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752600"/>
            <a:ext cx="8424614" cy="4916488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</a:rPr>
              <a:t>Interested in changing patterns over time: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Life course approach – emphasizes that changes in one dimension of the household-aging process are linked to changes in other dimensions, e.g., employment, location, in seeking to explain </a:t>
            </a:r>
            <a:r>
              <a:rPr lang="en-US" dirty="0" err="1">
                <a:latin typeface="Arial" charset="0"/>
                <a:ea typeface="ＭＳ Ｐゴシック" charset="0"/>
              </a:rPr>
              <a:t>behaviours</a:t>
            </a:r>
            <a:endParaRPr lang="en-US" dirty="0">
              <a:latin typeface="Arial" charset="0"/>
              <a:ea typeface="ＭＳ Ｐゴシック" charset="0"/>
            </a:endParaRP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Cohort analysis, e.g., comparing different generations of tourism </a:t>
            </a:r>
            <a:r>
              <a:rPr lang="en-US" dirty="0" err="1">
                <a:latin typeface="Arial" charset="0"/>
                <a:ea typeface="ＭＳ Ｐゴシック" charset="0"/>
              </a:rPr>
              <a:t>behaviour</a:t>
            </a:r>
            <a:endParaRPr lang="en-US" dirty="0">
              <a:latin typeface="Arial" charset="0"/>
              <a:ea typeface="ＭＳ Ｐゴシック" charset="0"/>
            </a:endParaRP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</a:rPr>
              <a:t>In both approaches travel is regarded as more routine</a:t>
            </a:r>
          </a:p>
          <a:p>
            <a:pPr eaLnBrk="1" hangingPunct="1"/>
            <a:endParaRPr lang="en-US" dirty="0">
              <a:latin typeface="Arial" charset="0"/>
              <a:ea typeface="ＭＳ Ｐゴシック" charset="0"/>
            </a:endParaRPr>
          </a:p>
          <a:p>
            <a:pPr eaLnBrk="1" hangingPunct="1"/>
            <a:endParaRPr lang="en-US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09B82-A717-AD39-F48D-368422C84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Transitions/events that affect travel careers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C08B5-D36A-6235-3517-5DA938C4F7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5536" y="1981200"/>
            <a:ext cx="4100264" cy="4400128"/>
          </a:xfrm>
        </p:spPr>
        <p:txBody>
          <a:bodyPr/>
          <a:lstStyle/>
          <a:p>
            <a:r>
              <a:rPr lang="en-US" dirty="0"/>
              <a:t>Leaving parental home</a:t>
            </a:r>
          </a:p>
          <a:p>
            <a:r>
              <a:rPr lang="en-US" dirty="0"/>
              <a:t>Sexual union</a:t>
            </a:r>
          </a:p>
          <a:p>
            <a:r>
              <a:rPr lang="en-US" dirty="0"/>
              <a:t>Career</a:t>
            </a:r>
          </a:p>
          <a:p>
            <a:r>
              <a:rPr lang="en-US" dirty="0"/>
              <a:t>Family</a:t>
            </a:r>
          </a:p>
          <a:p>
            <a:r>
              <a:rPr lang="en-US" dirty="0"/>
              <a:t>Children (income high/low)</a:t>
            </a:r>
          </a:p>
          <a:p>
            <a:r>
              <a:rPr lang="en-US" dirty="0"/>
              <a:t>Career promotion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93B3FA-0DE9-D702-8C06-7DBF12A31B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72272" cy="4400128"/>
          </a:xfrm>
        </p:spPr>
        <p:txBody>
          <a:bodyPr/>
          <a:lstStyle/>
          <a:p>
            <a:r>
              <a:rPr lang="en-US" dirty="0"/>
              <a:t>Divorce or separation</a:t>
            </a:r>
          </a:p>
          <a:p>
            <a:r>
              <a:rPr lang="en-US" dirty="0"/>
              <a:t>Cohabitation and/or second marriage</a:t>
            </a:r>
          </a:p>
          <a:p>
            <a:r>
              <a:rPr lang="en-US" dirty="0"/>
              <a:t>Retirement</a:t>
            </a:r>
          </a:p>
          <a:p>
            <a:r>
              <a:rPr lang="en-US" dirty="0"/>
              <a:t>Bereavement or income collapse</a:t>
            </a:r>
          </a:p>
          <a:p>
            <a:r>
              <a:rPr lang="en-US" dirty="0"/>
              <a:t>Frailty or chronic ill health.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377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Lecture Objectives I</a:t>
            </a:r>
          </a:p>
        </p:txBody>
      </p:sp>
      <p:sp>
        <p:nvSpPr>
          <p:cNvPr id="14338" name="Content Placeholder 1"/>
          <p:cNvSpPr>
            <a:spLocks noGrp="1"/>
          </p:cNvSpPr>
          <p:nvPr>
            <p:ph idx="1"/>
          </p:nvPr>
        </p:nvSpPr>
        <p:spPr>
          <a:xfrm>
            <a:off x="323850" y="1341438"/>
            <a:ext cx="8569325" cy="5327650"/>
          </a:xfrm>
        </p:spPr>
        <p:txBody>
          <a:bodyPr/>
          <a:lstStyle/>
          <a:p>
            <a:r>
              <a:rPr lang="en-GB" sz="2800">
                <a:latin typeface="Arial" charset="0"/>
                <a:ea typeface="ＭＳ Ｐゴシック" charset="0"/>
              </a:rPr>
              <a:t>Understand different approaches to categorising different types of tourism </a:t>
            </a:r>
            <a:endParaRPr lang="en-NZ" sz="2800">
              <a:latin typeface="Arial" charset="0"/>
              <a:ea typeface="ＭＳ Ｐゴシック" charset="0"/>
            </a:endParaRPr>
          </a:p>
          <a:p>
            <a:r>
              <a:rPr lang="en-GB" sz="2800">
                <a:latin typeface="Arial" charset="0"/>
                <a:ea typeface="ＭＳ Ｐゴシック" charset="0"/>
              </a:rPr>
              <a:t>Appreciate factors that have contributed to the growth of international tourism</a:t>
            </a:r>
            <a:endParaRPr lang="en-NZ" sz="2800">
              <a:latin typeface="Arial" charset="0"/>
              <a:ea typeface="ＭＳ Ｐゴシック" charset="0"/>
            </a:endParaRPr>
          </a:p>
          <a:p>
            <a:r>
              <a:rPr lang="en-GB" sz="2800">
                <a:latin typeface="Arial" charset="0"/>
                <a:ea typeface="ＭＳ Ｐゴシック" charset="0"/>
              </a:rPr>
              <a:t>Understand the significance of wildcard events that may slow or reduce tourism growth</a:t>
            </a:r>
            <a:endParaRPr lang="en-NZ" sz="2800">
              <a:latin typeface="Arial" charset="0"/>
              <a:ea typeface="ＭＳ Ｐゴシック" charset="0"/>
            </a:endParaRPr>
          </a:p>
          <a:p>
            <a:r>
              <a:rPr lang="en-US" sz="2800">
                <a:latin typeface="Arial" charset="0"/>
                <a:ea typeface="ＭＳ Ｐゴシック" charset="0"/>
              </a:rPr>
              <a:t>Identify factors that may explain the short-term stability of tourist flows and patterns</a:t>
            </a:r>
            <a:endParaRPr lang="en-NZ" sz="2800">
              <a:latin typeface="Arial" charset="0"/>
              <a:ea typeface="ＭＳ Ｐゴシック" charset="0"/>
            </a:endParaRPr>
          </a:p>
          <a:p>
            <a:r>
              <a:rPr lang="en-GB" sz="2800">
                <a:latin typeface="Arial" charset="0"/>
                <a:ea typeface="ＭＳ Ｐゴシック" charset="0"/>
              </a:rPr>
              <a:t>Understand the roles of distance and accessibility as key factors in determining tourism flows</a:t>
            </a:r>
            <a:endParaRPr lang="en-NZ" sz="2800">
              <a:latin typeface="Arial" charset="0"/>
              <a:ea typeface="ＭＳ Ｐゴシック" charset="0"/>
            </a:endParaRPr>
          </a:p>
          <a:p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266F332-AF7B-C364-0B87-302AAD196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Instrumental and experiential motivations in tourist travel behaviour</a:t>
            </a:r>
          </a:p>
        </p:txBody>
      </p:sp>
      <p:pic>
        <p:nvPicPr>
          <p:cNvPr id="8" name="Content Placeholder 7" descr="Text&#10;&#10;Description automatically generated">
            <a:extLst>
              <a:ext uri="{FF2B5EF4-FFF2-40B4-BE49-F238E27FC236}">
                <a16:creationId xmlns:a16="http://schemas.microsoft.com/office/drawing/2014/main" id="{D62CEB66-907F-8FEB-6B29-FB72750A51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00" y="1878744"/>
            <a:ext cx="8178799" cy="3987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053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5D0452-4995-24B8-9336-33BC20337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Active and passive implications of intrinsic motivations on components of tourist </a:t>
            </a:r>
            <a:r>
              <a:rPr lang="en-US" sz="22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behaviour</a:t>
            </a:r>
            <a:endParaRPr lang="en-US" sz="2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4F78C5A2-F91C-CED8-7377-D849660AC0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557" y="1675227"/>
            <a:ext cx="6210884" cy="439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9197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</a:rPr>
              <a:t>Summary of Key Points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79388" y="1700213"/>
            <a:ext cx="8785225" cy="4968875"/>
          </a:xfrm>
        </p:spPr>
        <p:txBody>
          <a:bodyPr/>
          <a:lstStyle/>
          <a:p>
            <a:r>
              <a:rPr lang="en-US" sz="2800" dirty="0">
                <a:latin typeface="Arial" charset="0"/>
                <a:ea typeface="ＭＳ Ｐゴシック" charset="0"/>
              </a:rPr>
              <a:t>Tourism is characterized by a great deal of inertia </a:t>
            </a:r>
          </a:p>
          <a:p>
            <a:r>
              <a:rPr lang="en-US" sz="2800" dirty="0">
                <a:latin typeface="Arial" charset="0"/>
                <a:ea typeface="ＭＳ Ｐゴシック" charset="0"/>
              </a:rPr>
              <a:t>There are economic, spatial and social explanations for international tourist patterns and flows</a:t>
            </a:r>
          </a:p>
          <a:p>
            <a:r>
              <a:rPr lang="en-US" sz="2800" dirty="0">
                <a:latin typeface="Arial" charset="0"/>
                <a:ea typeface="ＭＳ Ｐゴシック" charset="0"/>
              </a:rPr>
              <a:t>Wildcard events are key factors affecting tourism growth</a:t>
            </a:r>
          </a:p>
          <a:p>
            <a:r>
              <a:rPr lang="en-US" sz="2800" dirty="0">
                <a:latin typeface="Arial" charset="0"/>
                <a:ea typeface="ＭＳ Ｐゴシック" charset="0"/>
              </a:rPr>
              <a:t>Mass and alternative tourism are normative concepts</a:t>
            </a:r>
          </a:p>
          <a:p>
            <a:r>
              <a:rPr lang="en-US" sz="2800" dirty="0">
                <a:latin typeface="Arial" charset="0"/>
                <a:ea typeface="ＭＳ Ｐゴシック" charset="0"/>
              </a:rPr>
              <a:t>The categorization of various types of special interest tourism is frequently confused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</a:rPr>
              <a:t>Summary of Key Points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79388" y="1700213"/>
            <a:ext cx="8785225" cy="4968875"/>
          </a:xfrm>
        </p:spPr>
        <p:txBody>
          <a:bodyPr/>
          <a:lstStyle/>
          <a:p>
            <a:r>
              <a:rPr lang="en-US" sz="2800" dirty="0">
                <a:latin typeface="Arial" charset="0"/>
                <a:ea typeface="ＭＳ Ｐゴシック" charset="0"/>
              </a:rPr>
              <a:t>Micro-level (psychographic and motivational) approaches focus on describing individual travel </a:t>
            </a:r>
            <a:r>
              <a:rPr lang="en-US" sz="2800" dirty="0" err="1">
                <a:latin typeface="Arial" charset="0"/>
                <a:ea typeface="ＭＳ Ｐゴシック" charset="0"/>
              </a:rPr>
              <a:t>behaviour</a:t>
            </a:r>
            <a:endParaRPr lang="en-US" sz="2800" dirty="0">
              <a:latin typeface="Arial" charset="0"/>
              <a:ea typeface="ＭＳ Ｐゴシック" charset="0"/>
            </a:endParaRPr>
          </a:p>
          <a:p>
            <a:r>
              <a:rPr lang="en-US" sz="2800" dirty="0">
                <a:latin typeface="Arial" charset="0"/>
                <a:ea typeface="ＭＳ Ｐゴシック" charset="0"/>
              </a:rPr>
              <a:t>Micro-level approaches do not sufficiently account for changes over the </a:t>
            </a:r>
            <a:r>
              <a:rPr lang="en-US" sz="2800" dirty="0" err="1">
                <a:latin typeface="Arial" charset="0"/>
                <a:ea typeface="ＭＳ Ｐゴシック" charset="0"/>
              </a:rPr>
              <a:t>lifecourse</a:t>
            </a:r>
            <a:r>
              <a:rPr lang="en-US" sz="2800" dirty="0">
                <a:latin typeface="Arial" charset="0"/>
                <a:ea typeface="ＭＳ Ｐゴシック" charset="0"/>
              </a:rPr>
              <a:t> of an individual. </a:t>
            </a:r>
          </a:p>
          <a:p>
            <a:r>
              <a:rPr lang="en-US" sz="2800" dirty="0" err="1">
                <a:latin typeface="Arial" charset="0"/>
                <a:ea typeface="ＭＳ Ｐゴシック" charset="0"/>
              </a:rPr>
              <a:t>Lifecourse</a:t>
            </a:r>
            <a:r>
              <a:rPr lang="en-US" sz="2800" dirty="0">
                <a:latin typeface="Arial" charset="0"/>
                <a:ea typeface="ＭＳ Ｐゴシック" charset="0"/>
              </a:rPr>
              <a:t> approaches that give an appreciation of the cohort (generational) dimensions of tourism </a:t>
            </a:r>
            <a:r>
              <a:rPr lang="en-US" sz="2800" dirty="0" err="1">
                <a:latin typeface="Arial" charset="0"/>
                <a:ea typeface="ＭＳ Ｐゴシック" charset="0"/>
              </a:rPr>
              <a:t>behaviour</a:t>
            </a:r>
            <a:r>
              <a:rPr lang="en-US" sz="2800">
                <a:latin typeface="Arial" charset="0"/>
                <a:ea typeface="ＭＳ Ｐゴシック" charset="0"/>
              </a:rPr>
              <a:t> </a:t>
            </a:r>
            <a:endParaRPr lang="en-US" sz="28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377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Lecture Objectives II</a:t>
            </a:r>
          </a:p>
        </p:txBody>
      </p:sp>
      <p:sp>
        <p:nvSpPr>
          <p:cNvPr id="15362" name="Content Placeholder 1"/>
          <p:cNvSpPr>
            <a:spLocks noGrp="1"/>
          </p:cNvSpPr>
          <p:nvPr>
            <p:ph idx="1"/>
          </p:nvPr>
        </p:nvSpPr>
        <p:spPr>
          <a:xfrm>
            <a:off x="323850" y="1341438"/>
            <a:ext cx="8569325" cy="5327650"/>
          </a:xfrm>
        </p:spPr>
        <p:txBody>
          <a:bodyPr/>
          <a:lstStyle/>
          <a:p>
            <a:r>
              <a:rPr lang="en-GB" sz="2800">
                <a:latin typeface="Arial" charset="0"/>
                <a:ea typeface="ＭＳ Ｐゴシック" charset="0"/>
              </a:rPr>
              <a:t>Understand the characteristics of mass and alternative tourism </a:t>
            </a:r>
            <a:endParaRPr lang="en-NZ" sz="2800">
              <a:latin typeface="Arial" charset="0"/>
              <a:ea typeface="ＭＳ Ｐゴシック" charset="0"/>
            </a:endParaRPr>
          </a:p>
          <a:p>
            <a:r>
              <a:rPr lang="en-GB" sz="2800">
                <a:latin typeface="Arial" charset="0"/>
                <a:ea typeface="ＭＳ Ｐゴシック" charset="0"/>
              </a:rPr>
              <a:t>Understand the nature of special interest tourism </a:t>
            </a:r>
            <a:endParaRPr lang="en-NZ" sz="2800">
              <a:latin typeface="Arial" charset="0"/>
              <a:ea typeface="ＭＳ Ｐゴシック" charset="0"/>
            </a:endParaRPr>
          </a:p>
          <a:p>
            <a:r>
              <a:rPr lang="en-GB" sz="2800">
                <a:latin typeface="Arial" charset="0"/>
                <a:ea typeface="ＭＳ Ｐゴシック" charset="0"/>
              </a:rPr>
              <a:t>Appreciate psychographic and motivational approaches to explaining tourist behaviour</a:t>
            </a:r>
            <a:endParaRPr lang="en-NZ" sz="2800">
              <a:latin typeface="Arial" charset="0"/>
              <a:ea typeface="ＭＳ Ｐゴシック" charset="0"/>
            </a:endParaRPr>
          </a:p>
          <a:p>
            <a:r>
              <a:rPr lang="en-GB" sz="2800">
                <a:latin typeface="Arial" charset="0"/>
                <a:ea typeface="ＭＳ Ｐゴシック" charset="0"/>
              </a:rPr>
              <a:t>Appreciate the significance of lifecourse approaches to explaining changes in tourism behaviour over the life of an individual as well as cohort value shift with respect to tourism.</a:t>
            </a:r>
            <a:endParaRPr lang="en-NZ" sz="2800">
              <a:latin typeface="Arial" charset="0"/>
              <a:ea typeface="ＭＳ Ｐゴシック" charset="0"/>
            </a:endParaRPr>
          </a:p>
          <a:p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</a:rPr>
              <a:t>Tourism Movement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73238"/>
            <a:ext cx="8640763" cy="4679950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</a:rPr>
              <a:t>Macro scale – explain the movement of people in aggregate form, e.g., spatial flows 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</a:rPr>
              <a:t>Micro scale – often seek to explain individual tourist </a:t>
            </a:r>
            <a:r>
              <a:rPr lang="en-US" dirty="0" err="1">
                <a:latin typeface="Arial" charset="0"/>
                <a:ea typeface="ＭＳ Ｐゴシック" charset="0"/>
              </a:rPr>
              <a:t>behaviours</a:t>
            </a:r>
            <a:r>
              <a:rPr lang="en-US" dirty="0">
                <a:latin typeface="Arial" charset="0"/>
                <a:ea typeface="ＭＳ Ｐゴシック" charset="0"/>
              </a:rPr>
              <a:t> on the basis of theories of tourist psychology and motivation </a:t>
            </a:r>
          </a:p>
          <a:p>
            <a:pPr eaLnBrk="1" hangingPunct="1"/>
            <a:r>
              <a:rPr lang="en-US" dirty="0" err="1">
                <a:latin typeface="Arial" charset="0"/>
                <a:ea typeface="ＭＳ Ｐゴシック" charset="0"/>
              </a:rPr>
              <a:t>Meso</a:t>
            </a:r>
            <a:r>
              <a:rPr lang="en-US" dirty="0">
                <a:latin typeface="Arial" charset="0"/>
                <a:ea typeface="ＭＳ Ｐゴシック" charset="0"/>
              </a:rPr>
              <a:t> scale – integrate aggregate and individual accounts of tourist </a:t>
            </a:r>
            <a:r>
              <a:rPr lang="en-US" dirty="0" err="1">
                <a:latin typeface="Arial" charset="0"/>
                <a:ea typeface="ＭＳ Ｐゴシック" charset="0"/>
              </a:rPr>
              <a:t>behaviour</a:t>
            </a:r>
            <a:r>
              <a:rPr lang="en-US" dirty="0">
                <a:latin typeface="Arial" charset="0"/>
                <a:ea typeface="ＭＳ Ｐゴシック" charset="0"/>
              </a:rPr>
              <a:t>, e.g., time geography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C29BEC-676F-DDFB-3403-5702C4FE8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Scales of analysis in tourism and key concepts at each scale</a:t>
            </a:r>
          </a:p>
        </p:txBody>
      </p: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A68A15CB-4BC6-2C72-0B23-B7C6E851D7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00" y="2093438"/>
            <a:ext cx="8178799" cy="3557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681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5834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</a:rPr>
              <a:t>International travel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268760"/>
            <a:ext cx="8928546" cy="5472607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</a:rPr>
              <a:t>A range of factors:</a:t>
            </a:r>
          </a:p>
          <a:p>
            <a:pPr eaLnBrk="1" hangingPunct="1"/>
            <a:r>
              <a:rPr lang="en-US" sz="2800" dirty="0">
                <a:latin typeface="Arial" charset="0"/>
                <a:ea typeface="ＭＳ Ｐゴシック" charset="0"/>
              </a:rPr>
              <a:t>Not random</a:t>
            </a:r>
          </a:p>
          <a:p>
            <a:pPr eaLnBrk="1" hangingPunct="1"/>
            <a:r>
              <a:rPr lang="en-US" sz="2800" dirty="0">
                <a:latin typeface="Arial" charset="0"/>
                <a:ea typeface="ＭＳ Ｐゴシック" charset="0"/>
              </a:rPr>
              <a:t>UNWTO predicted 1.8 billion by 2030. </a:t>
            </a:r>
          </a:p>
          <a:p>
            <a:pPr eaLnBrk="1" hangingPunct="1"/>
            <a:r>
              <a:rPr lang="en-US" sz="2800" dirty="0">
                <a:latin typeface="Arial" charset="0"/>
                <a:ea typeface="ＭＳ Ｐゴシック" charset="0"/>
              </a:rPr>
              <a:t>Key destination areas 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East Asia and the Pacific, Americas and Europe. 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Changes over time relate to changes in travel constraints, including relating to COVID-19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According to UNWTO by 2030 57% of international arrivals will be in emerging economies (30% in 1980) and 43% in advanced economies (70% in 1980).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12775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Wild Card Events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0825" y="1773238"/>
            <a:ext cx="8713788" cy="482441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/>
              <a:t>High magnitude, low frequency events: </a:t>
            </a:r>
          </a:p>
          <a:p>
            <a:pPr>
              <a:defRPr/>
            </a:pPr>
            <a:r>
              <a:rPr lang="en-US" dirty="0"/>
              <a:t>World wars or major international conflicts affecting generating regions and/or destinations, e.g., including the impact of sanctions;  </a:t>
            </a:r>
          </a:p>
          <a:p>
            <a:pPr>
              <a:defRPr/>
            </a:pPr>
            <a:r>
              <a:rPr lang="en-US" dirty="0"/>
              <a:t>Serious economic depression or period of severe recession over a large number of countries;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12775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Wild Card Events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19" y="1773238"/>
            <a:ext cx="8713093" cy="496813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/>
              <a:t>High magnitude, low frequency events: </a:t>
            </a:r>
          </a:p>
          <a:p>
            <a:pPr>
              <a:defRPr/>
            </a:pPr>
            <a:r>
              <a:rPr lang="en-US" dirty="0"/>
              <a:t>Rapid increase (or fluctuations) in the price of a major energy source that is used for transportation, particularly oil, as well as the overall costs of energy; and </a:t>
            </a:r>
          </a:p>
          <a:p>
            <a:pPr>
              <a:defRPr/>
            </a:pPr>
            <a:r>
              <a:rPr lang="en-US" dirty="0"/>
              <a:t>Outbreaks of contagious disease, e.g., COVID-19.</a:t>
            </a:r>
          </a:p>
          <a:p>
            <a:pPr marL="0" indent="0">
              <a:buNone/>
              <a:defRPr/>
            </a:pPr>
            <a:r>
              <a:rPr lang="en-US" dirty="0"/>
              <a:t>Disasters, such as tsunami, earthquakes and floods are more regional in scope</a:t>
            </a:r>
          </a:p>
        </p:txBody>
      </p:sp>
    </p:spTree>
    <p:extLst>
      <p:ext uri="{BB962C8B-B14F-4D97-AF65-F5344CB8AC3E}">
        <p14:creationId xmlns:p14="http://schemas.microsoft.com/office/powerpoint/2010/main" val="3808971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Inertia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62664" cy="461615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>
                <a:latin typeface="Arial" charset="0"/>
                <a:ea typeface="ＭＳ Ｐゴシック" charset="0"/>
              </a:rPr>
              <a:t>Strong year on year stability in tourism due to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Arial" charset="0"/>
                <a:ea typeface="ＭＳ Ｐゴシック" charset="0"/>
              </a:rPr>
              <a:t>Information feedback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Arial" charset="0"/>
                <a:ea typeface="ＭＳ Ｐゴシック" charset="0"/>
              </a:rPr>
              <a:t>Distance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Arial" charset="0"/>
                <a:ea typeface="ＭＳ Ｐゴシック" charset="0"/>
              </a:rPr>
              <a:t>International connections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Arial" charset="0"/>
                <a:ea typeface="ＭＳ Ｐゴシック" charset="0"/>
              </a:rPr>
              <a:t>Attraction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Arial" charset="0"/>
                <a:ea typeface="ＭＳ Ｐゴシック" charset="0"/>
              </a:rPr>
              <a:t>Relative cost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Arial" charset="0"/>
                <a:ea typeface="ＭＳ Ｐゴシック" charset="0"/>
              </a:rPr>
              <a:t>Intervening opportunities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Arial" charset="0"/>
                <a:ea typeface="ＭＳ Ｐゴシック" charset="0"/>
              </a:rPr>
              <a:t>Image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Arial" charset="0"/>
                <a:ea typeface="ＭＳ Ｐゴシック" charset="0"/>
              </a:rPr>
              <a:t>Culture</a:t>
            </a:r>
          </a:p>
          <a:p>
            <a:pPr eaLnBrk="1" hangingPunct="1">
              <a:lnSpc>
                <a:spcPct val="90000"/>
              </a:lnSpc>
            </a:pPr>
            <a:endParaRPr lang="en-US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974</Words>
  <Application>Microsoft Office PowerPoint</Application>
  <PresentationFormat>On-screen Show (4:3)</PresentationFormat>
  <Paragraphs>114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Blank Presentation</vt:lpstr>
      <vt:lpstr>Contemporary Tourism</vt:lpstr>
      <vt:lpstr>Lecture Objectives I</vt:lpstr>
      <vt:lpstr>Lecture Objectives II</vt:lpstr>
      <vt:lpstr>Tourism Movement</vt:lpstr>
      <vt:lpstr>Scales of analysis in tourism and key concepts at each scale</vt:lpstr>
      <vt:lpstr>International travel</vt:lpstr>
      <vt:lpstr>Wild Card Events</vt:lpstr>
      <vt:lpstr>Wild Card Events</vt:lpstr>
      <vt:lpstr>Inertia</vt:lpstr>
      <vt:lpstr>Distance as factor in tourism</vt:lpstr>
      <vt:lpstr>Describing Tourism</vt:lpstr>
      <vt:lpstr>Mass &amp; Alternative Tourism</vt:lpstr>
      <vt:lpstr>Perceived attributes of mass and alternative tourism</vt:lpstr>
      <vt:lpstr>Characteristics of Mass Tourism</vt:lpstr>
      <vt:lpstr>Alternative tourism</vt:lpstr>
      <vt:lpstr>Special Interest Tourism</vt:lpstr>
      <vt:lpstr>Micro-scale approaches</vt:lpstr>
      <vt:lpstr>Meso-Scale Approaches</vt:lpstr>
      <vt:lpstr>Transitions/events that affect travel careers</vt:lpstr>
      <vt:lpstr>Instrumental and experiential motivations in tourist travel behaviour</vt:lpstr>
      <vt:lpstr>Active and passive implications of intrinsic motivations on components of tourist behaviour</vt:lpstr>
      <vt:lpstr>Summary of Key Points</vt:lpstr>
      <vt:lpstr>Summary of Key Points</vt:lpstr>
    </vt:vector>
  </TitlesOfParts>
  <Company>chris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</dc:creator>
  <cp:lastModifiedBy>Sally North</cp:lastModifiedBy>
  <cp:revision>20</cp:revision>
  <dcterms:created xsi:type="dcterms:W3CDTF">2007-08-18T14:24:50Z</dcterms:created>
  <dcterms:modified xsi:type="dcterms:W3CDTF">2023-01-07T15:12:37Z</dcterms:modified>
</cp:coreProperties>
</file>